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4"/>
  </p:notesMasterIdLst>
  <p:sldIdLst>
    <p:sldId id="257" r:id="rId2"/>
    <p:sldId id="315" r:id="rId3"/>
    <p:sldId id="317" r:id="rId4"/>
    <p:sldId id="284" r:id="rId5"/>
    <p:sldId id="325" r:id="rId6"/>
    <p:sldId id="313" r:id="rId7"/>
    <p:sldId id="424" r:id="rId8"/>
    <p:sldId id="435" r:id="rId9"/>
    <p:sldId id="433" r:id="rId10"/>
    <p:sldId id="437" r:id="rId11"/>
    <p:sldId id="423" r:id="rId12"/>
    <p:sldId id="407" r:id="rId13"/>
    <p:sldId id="291" r:id="rId14"/>
    <p:sldId id="332" r:id="rId15"/>
    <p:sldId id="333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73" r:id="rId28"/>
    <p:sldId id="409" r:id="rId29"/>
    <p:sldId id="361" r:id="rId30"/>
    <p:sldId id="408" r:id="rId31"/>
    <p:sldId id="404" r:id="rId32"/>
    <p:sldId id="405" r:id="rId33"/>
    <p:sldId id="427" r:id="rId34"/>
    <p:sldId id="426" r:id="rId35"/>
    <p:sldId id="428" r:id="rId36"/>
    <p:sldId id="430" r:id="rId37"/>
    <p:sldId id="438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21" r:id="rId47"/>
    <p:sldId id="422" r:id="rId48"/>
    <p:sldId id="419" r:id="rId49"/>
    <p:sldId id="420" r:id="rId50"/>
    <p:sldId id="429" r:id="rId51"/>
    <p:sldId id="431" r:id="rId52"/>
    <p:sldId id="267" r:id="rId53"/>
  </p:sldIdLst>
  <p:sldSz cx="12192000" cy="6858000"/>
  <p:notesSz cx="6797675" cy="9929813"/>
  <p:embeddedFontLs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나눔고딕 ExtraBold" panose="020D0904000000000000" pitchFamily="50" charset="-127"/>
      <p:bold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나눔스퀘어라운드 ExtraBold" panose="020B0600000101010101" pitchFamily="50" charset="-127"/>
      <p:bold r:id="rId62"/>
    </p:embeddedFont>
    <p:embeddedFont>
      <p:font typeface="Pretendard Medium" panose="020B0600000101010101" charset="-127"/>
      <p:regular r:id="rId63"/>
    </p:embeddedFont>
    <p:embeddedFont>
      <p:font typeface="나눔고딕 Light" panose="020D0904000000000000" pitchFamily="50" charset="-127"/>
      <p:regular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23FF"/>
    <a:srgbClr val="6C59EF"/>
    <a:srgbClr val="DEDAF3"/>
    <a:srgbClr val="5B9BD5"/>
    <a:srgbClr val="FFFFFF"/>
    <a:srgbClr val="8447FF"/>
    <a:srgbClr val="5400FF"/>
    <a:srgbClr val="2A8BC3"/>
    <a:srgbClr val="F2EEFF"/>
    <a:srgbClr val="8BB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7679"/>
          </a:xfrm>
          <a:prstGeom prst="rect">
            <a:avLst/>
          </a:prstGeom>
        </p:spPr>
        <p:txBody>
          <a:bodyPr vert="horz" lIns="91013" tIns="45508" rIns="91013" bIns="455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7679"/>
          </a:xfrm>
          <a:prstGeom prst="rect">
            <a:avLst/>
          </a:prstGeom>
        </p:spPr>
        <p:txBody>
          <a:bodyPr vert="horz" lIns="91013" tIns="45508" rIns="91013" bIns="45508" rtlCol="0"/>
          <a:lstStyle>
            <a:lvl1pPr algn="r">
              <a:defRPr sz="1200"/>
            </a:lvl1pPr>
          </a:lstStyle>
          <a:p>
            <a:fld id="{AD20ED5C-A4E1-4637-A892-AA0558B46DBC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13" tIns="45508" rIns="91013" bIns="455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8673"/>
            <a:ext cx="5438140" cy="3910111"/>
          </a:xfrm>
          <a:prstGeom prst="rect">
            <a:avLst/>
          </a:prstGeom>
        </p:spPr>
        <p:txBody>
          <a:bodyPr vert="horz" lIns="91013" tIns="45508" rIns="91013" bIns="4550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2134"/>
            <a:ext cx="2945659" cy="497679"/>
          </a:xfrm>
          <a:prstGeom prst="rect">
            <a:avLst/>
          </a:prstGeom>
        </p:spPr>
        <p:txBody>
          <a:bodyPr vert="horz" lIns="91013" tIns="45508" rIns="91013" bIns="455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2134"/>
            <a:ext cx="2945659" cy="497679"/>
          </a:xfrm>
          <a:prstGeom prst="rect">
            <a:avLst/>
          </a:prstGeom>
        </p:spPr>
        <p:txBody>
          <a:bodyPr vert="horz" lIns="91013" tIns="45508" rIns="91013" bIns="45508" rtlCol="0" anchor="b"/>
          <a:lstStyle>
            <a:lvl1pPr algn="r">
              <a:defRPr sz="1200"/>
            </a:lvl1pPr>
          </a:lstStyle>
          <a:p>
            <a:fld id="{F1A4B1DD-659B-475C-ADF0-B701C53B6B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7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0088" y="1149350"/>
            <a:ext cx="5513387" cy="3101975"/>
          </a:xfrm>
          <a:noFill/>
          <a:ln>
            <a:solidFill>
              <a:srgbClr val="000000"/>
            </a:solidFill>
            <a:miter/>
          </a:ln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 wrap="square" anchorCtr="0"/>
          <a:lstStyle>
            <a:lvl1pPr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7785" indent="-28761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50439" indent="-230087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10615" indent="-230087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70790" indent="-230087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30965" indent="-23008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91141" indent="-23008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51316" indent="-23008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911492" indent="-23008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fld id="{2F7654B2-F134-4CE3-B6FC-E271590037C7}" type="slidenum">
              <a:rPr lang="ko-KR" altLang="en-US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0088" y="1149350"/>
            <a:ext cx="5513387" cy="3101975"/>
          </a:xfrm>
          <a:noFill/>
          <a:ln>
            <a:solidFill>
              <a:srgbClr val="000000"/>
            </a:solidFill>
            <a:miter/>
          </a:ln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 wrap="square" anchorCtr="0"/>
          <a:lstStyle>
            <a:lvl1pPr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7785" indent="-28761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50439" indent="-230087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10615" indent="-230087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70790" indent="-230087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30965" indent="-23008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91141" indent="-23008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51316" indent="-23008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911492" indent="-23008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fld id="{2F7654B2-F134-4CE3-B6FC-E271590037C7}" type="slidenum">
              <a:rPr lang="ko-KR" altLang="en-US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2A60E-DC7E-4658-A907-10F83D0F78F8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39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EEE7-E8F8-4E73-AB16-B453708DF4F7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7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24B-0351-4CD0-BFFC-8E346C41D335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458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89E3D1-E501-4E22-AD21-0DC33AAEAF07}"/>
              </a:ext>
            </a:extLst>
          </p:cNvPr>
          <p:cNvGrpSpPr/>
          <p:nvPr userDrawn="1"/>
        </p:nvGrpSpPr>
        <p:grpSpPr>
          <a:xfrm flipH="1">
            <a:off x="9543067" y="-1"/>
            <a:ext cx="2648933" cy="498253"/>
            <a:chOff x="-1" y="-1"/>
            <a:chExt cx="6096002" cy="1146631"/>
          </a:xfrm>
        </p:grpSpPr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27967D87-35EF-41EA-B3ED-85A6B6C42571}"/>
                </a:ext>
              </a:extLst>
            </p:cNvPr>
            <p:cNvSpPr/>
            <p:nvPr userDrawn="1"/>
          </p:nvSpPr>
          <p:spPr>
            <a:xfrm rot="5400000">
              <a:off x="2605313" y="-2605313"/>
              <a:ext cx="885375" cy="6096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2D1504EE-3A71-4CFE-BE24-D5D0093BFF49}"/>
                </a:ext>
              </a:extLst>
            </p:cNvPr>
            <p:cNvSpPr/>
            <p:nvPr userDrawn="1"/>
          </p:nvSpPr>
          <p:spPr>
            <a:xfrm rot="5400000">
              <a:off x="928913" y="-928914"/>
              <a:ext cx="1146630" cy="3004457"/>
            </a:xfrm>
            <a:prstGeom prst="triangle">
              <a:avLst>
                <a:gd name="adj" fmla="val 0"/>
              </a:avLst>
            </a:prstGeom>
            <a:solidFill>
              <a:srgbClr val="599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F96CFF3-22EF-4A32-AFDA-47B8D4256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40" y="0"/>
            <a:ext cx="3530159" cy="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3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94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26FB-7957-49A6-B7C4-8FD283A78FE5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2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1927B-1849-49D9-BBA0-B365E58E5EFB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7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47136-2036-4519-9EC7-41E88198BCAC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357-6145-4A28-B08D-6E5F00DCCF86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9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1ACC-C374-45B0-B5A8-846FCFE53865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27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3E855-8F35-49CD-AC1E-FB4859B80586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E9A6C22-7090-4942-B802-A0D312E7E5B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16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B932-B225-427C-A3E2-DE874B498673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66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4939-50AF-43C0-8593-2B9391B2ED69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74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D07-48D9-4778-922C-F0913B799BB7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A6C22-7090-4942-B802-A0D312E7E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youtu.be/kHmZmjBR6hQ?si=wfefGYMrmdVOzkH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.site.naver.com/1KnGS" TargetMode="External"/><Relationship Id="rId5" Type="http://schemas.openxmlformats.org/officeDocument/2006/relationships/hyperlink" Target="https://ketri.info/pds/pub/ketri/2025/etboard/manual/ETBoard_MicroPython_Manual.pdf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8.jpeg"/><Relationship Id="rId7" Type="http://schemas.openxmlformats.org/officeDocument/2006/relationships/image" Target="../media/image3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eachablemachine.withgoogle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C94936-BAF1-4F3C-B863-B09E047AA474}"/>
              </a:ext>
            </a:extLst>
          </p:cNvPr>
          <p:cNvSpPr txBox="1"/>
          <p:nvPr/>
        </p:nvSpPr>
        <p:spPr>
          <a:xfrm>
            <a:off x="150925" y="2176582"/>
            <a:ext cx="7887482" cy="90794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5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라운드 ExtraBold" panose="00000800000000000000" pitchFamily="50" charset="-127"/>
              </a:rPr>
              <a:t> </a:t>
            </a:r>
            <a:r>
              <a:rPr lang="en-US" altLang="ko-KR" sz="53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라운드 ExtraBold" panose="00000800000000000000" pitchFamily="50" charset="-127"/>
              </a:rPr>
              <a:t>- </a:t>
            </a:r>
            <a:r>
              <a:rPr lang="ko-KR" altLang="en-US" sz="53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라운드 ExtraBold" panose="00000800000000000000" pitchFamily="50" charset="-127"/>
              </a:rPr>
              <a:t>스마트 </a:t>
            </a:r>
            <a:r>
              <a:rPr lang="ko-KR" altLang="en-US" sz="53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라운드 ExtraBold" panose="00000800000000000000" pitchFamily="50" charset="-127"/>
              </a:rPr>
              <a:t>급식기</a:t>
            </a:r>
            <a:r>
              <a:rPr lang="ko-KR" altLang="en-US" sz="53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라운드 ExtraBold" panose="00000800000000000000" pitchFamily="50" charset="-127"/>
              </a:rPr>
              <a:t> 코딩 키트 </a:t>
            </a:r>
            <a:r>
              <a:rPr lang="en-US" altLang="ko-KR" sz="53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라운드 ExtraBold" panose="00000800000000000000" pitchFamily="50" charset="-127"/>
              </a:rPr>
              <a:t>AI</a:t>
            </a:r>
            <a:endParaRPr lang="ko-KR" altLang="en-US" sz="53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나눔스퀘어라운드 ExtraBold" panose="000008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B464E-8F56-458B-9BE4-9D708FEAF1A7}"/>
              </a:ext>
            </a:extLst>
          </p:cNvPr>
          <p:cNvSpPr txBox="1"/>
          <p:nvPr/>
        </p:nvSpPr>
        <p:spPr>
          <a:xfrm>
            <a:off x="298914" y="967032"/>
            <a:ext cx="2511482" cy="46166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라운드 ExtraBold" panose="00000800000000000000" pitchFamily="50" charset="-127"/>
              </a:rPr>
              <a:t>IoT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라운드 ExtraBold" panose="00000800000000000000" pitchFamily="50" charset="-127"/>
              </a:rPr>
              <a:t>구현의 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949871-E455-4DC0-A370-E1EC09290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5" y="1405298"/>
            <a:ext cx="3929721" cy="749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218A14-FE3C-4CDC-A135-2105BDBF8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14" y="6001098"/>
            <a:ext cx="2962898" cy="5985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18" y="1904304"/>
            <a:ext cx="5145882" cy="4396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A4B9B92-3E1E-4C25-8981-B3651C5C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E1C3AE-325B-4517-A810-B3D379DC34B9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44A702-9AEA-4D06-A55F-BCD383BABE73}"/>
              </a:ext>
            </a:extLst>
          </p:cNvPr>
          <p:cNvSpPr txBox="1"/>
          <p:nvPr/>
        </p:nvSpPr>
        <p:spPr>
          <a:xfrm>
            <a:off x="2914649" y="530142"/>
            <a:ext cx="583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스마트 </a:t>
            </a:r>
            <a:r>
              <a:rPr lang="ko-KR" altLang="en-US" sz="40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급식기</a:t>
            </a:r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코딩 키트 </a:t>
            </a:r>
            <a:r>
              <a:rPr lang="en-US" altLang="ko-KR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AI</a:t>
            </a:r>
            <a:endParaRPr lang="en-US" altLang="ko-KR" sz="4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984012-9265-4FF4-8E53-669D2C2BB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6576D8AC-3D28-4667-91C9-30973EA06365}"/>
              </a:ext>
            </a:extLst>
          </p:cNvPr>
          <p:cNvSpPr/>
          <p:nvPr/>
        </p:nvSpPr>
        <p:spPr>
          <a:xfrm>
            <a:off x="430824" y="1280247"/>
            <a:ext cx="187422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키트 소개</a:t>
            </a:r>
            <a:endParaRPr lang="ko-KR" altLang="en-US" sz="1400" dirty="0">
              <a:solidFill>
                <a:srgbClr val="4B9BD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80C7A2-66E1-490F-941E-9834B5090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28" y="1529946"/>
            <a:ext cx="2950126" cy="34845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43" y="1549967"/>
            <a:ext cx="2947920" cy="3444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952" y="1531248"/>
            <a:ext cx="2947920" cy="348196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048000" y="5423579"/>
            <a:ext cx="6096000" cy="830132"/>
            <a:chOff x="3048000" y="5524570"/>
            <a:chExt cx="6096000" cy="83013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3048000" y="5524570"/>
              <a:ext cx="6096000" cy="830132"/>
            </a:xfrm>
            <a:prstGeom prst="roundRect">
              <a:avLst>
                <a:gd name="adj" fmla="val 50000"/>
              </a:avLst>
            </a:prstGeom>
            <a:solidFill>
              <a:srgbClr val="6C5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07230" y="5678026"/>
              <a:ext cx="5777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Medium" panose="02000603000000020004" pitchFamily="2" charset="-127"/>
                </a:rPr>
                <a:t>스마트 </a:t>
              </a:r>
              <a:r>
                <a:rPr lang="ko-KR" altLang="en-US" sz="280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Medium" panose="02000603000000020004" pitchFamily="2" charset="-127"/>
                </a:rPr>
                <a:t>급식기</a:t>
              </a:r>
              <a:r>
                <a:rPr lang="ko-KR" altLang="en-US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Medium" panose="02000603000000020004" pitchFamily="2" charset="-127"/>
                </a:rPr>
                <a:t>코딩 키트로 알아보자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Medium" panose="02000603000000020004" pitchFamily="2" charset="-127"/>
                </a:rPr>
                <a:t>!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4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A4B9B92-3E1E-4C25-8981-B3651C5C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984012-9265-4FF4-8E53-669D2C2BB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6576D8AC-3D28-4667-91C9-30973EA06365}"/>
              </a:ext>
            </a:extLst>
          </p:cNvPr>
          <p:cNvSpPr/>
          <p:nvPr/>
        </p:nvSpPr>
        <p:spPr>
          <a:xfrm>
            <a:off x="430823" y="1280247"/>
            <a:ext cx="309933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</a:t>
            </a:r>
            <a:r>
              <a:rPr lang="ko-KR" altLang="en-US" sz="1400" dirty="0" err="1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급식기</a:t>
            </a:r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코딩 키트 </a:t>
            </a:r>
            <a:r>
              <a:rPr lang="en-US" altLang="ko-KR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- </a:t>
            </a:r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구성도</a:t>
            </a:r>
            <a:endParaRPr lang="ko-KR" altLang="en-US" sz="1400" dirty="0">
              <a:solidFill>
                <a:srgbClr val="4B9BD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80C7A2-66E1-490F-941E-9834B5090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4" y="1813890"/>
            <a:ext cx="8049867" cy="4678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44A702-9AEA-4D06-A55F-BCD383BABE73}"/>
              </a:ext>
            </a:extLst>
          </p:cNvPr>
          <p:cNvSpPr txBox="1"/>
          <p:nvPr/>
        </p:nvSpPr>
        <p:spPr>
          <a:xfrm>
            <a:off x="2914650" y="530142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스마트 </a:t>
            </a:r>
            <a:r>
              <a:rPr lang="ko-KR" altLang="en-US" sz="40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급식기</a:t>
            </a:r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코딩 키트 </a:t>
            </a:r>
            <a:r>
              <a:rPr lang="en-US" altLang="ko-KR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AI</a:t>
            </a:r>
            <a:endParaRPr lang="en-US" altLang="ko-KR" sz="4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D3BAA3-A230-491A-84D9-C9D75E59B1F3}"/>
              </a:ext>
            </a:extLst>
          </p:cNvPr>
          <p:cNvCxnSpPr/>
          <p:nvPr/>
        </p:nvCxnSpPr>
        <p:spPr>
          <a:xfrm>
            <a:off x="786062" y="3433011"/>
            <a:ext cx="80050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681EE-C09F-4271-AAF6-3DE330EDBA55}"/>
              </a:ext>
            </a:extLst>
          </p:cNvPr>
          <p:cNvSpPr txBox="1"/>
          <p:nvPr/>
        </p:nvSpPr>
        <p:spPr>
          <a:xfrm>
            <a:off x="786062" y="3433011"/>
            <a:ext cx="610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E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DUCATIoNAL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Io</a:t>
            </a:r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T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-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BOARD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814C18-1911-41EA-A5A1-8B3A62C4E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C0F21-3775-49AA-8803-82B3FC8A195F}"/>
              </a:ext>
            </a:extLst>
          </p:cNvPr>
          <p:cNvSpPr txBox="1"/>
          <p:nvPr/>
        </p:nvSpPr>
        <p:spPr>
          <a:xfrm>
            <a:off x="4316690" y="2588714"/>
            <a:ext cx="2230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조립하기</a:t>
            </a:r>
            <a:endParaRPr kumimoji="0" lang="ko-KR" altLang="en-US" sz="4400" b="1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948A15-B481-455D-BD16-D9A125669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0" y="2588713"/>
            <a:ext cx="3394382" cy="6473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29F14D-927B-4640-A2A2-E4C34015E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6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30823" y="1364635"/>
            <a:ext cx="2182981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구성품</a:t>
            </a:r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소개</a:t>
            </a:r>
            <a:endParaRPr lang="ko-KR" altLang="en-US" sz="1400" dirty="0">
              <a:solidFill>
                <a:srgbClr val="4B9BD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25806"/>
              </p:ext>
            </p:extLst>
          </p:nvPr>
        </p:nvGraphicFramePr>
        <p:xfrm>
          <a:off x="6333673" y="635383"/>
          <a:ext cx="5263380" cy="56595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70850">
                  <a:extLst>
                    <a:ext uri="{9D8B030D-6E8A-4147-A177-3AD203B41FA5}">
                      <a16:colId xmlns:a16="http://schemas.microsoft.com/office/drawing/2014/main" val="778447495"/>
                    </a:ext>
                  </a:extLst>
                </a:gridCol>
                <a:gridCol w="1541455">
                  <a:extLst>
                    <a:ext uri="{9D8B030D-6E8A-4147-A177-3AD203B41FA5}">
                      <a16:colId xmlns:a16="http://schemas.microsoft.com/office/drawing/2014/main" val="3350290624"/>
                    </a:ext>
                  </a:extLst>
                </a:gridCol>
                <a:gridCol w="2779175">
                  <a:extLst>
                    <a:ext uri="{9D8B030D-6E8A-4147-A177-3AD203B41FA5}">
                      <a16:colId xmlns:a16="http://schemas.microsoft.com/office/drawing/2014/main" val="3046429014"/>
                    </a:ext>
                  </a:extLst>
                </a:gridCol>
                <a:gridCol w="471900">
                  <a:extLst>
                    <a:ext uri="{9D8B030D-6E8A-4147-A177-3AD203B41FA5}">
                      <a16:colId xmlns:a16="http://schemas.microsoft.com/office/drawing/2014/main" val="1103827595"/>
                    </a:ext>
                  </a:extLst>
                </a:gridCol>
              </a:tblGrid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번호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명칭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소개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개수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628223"/>
                  </a:ext>
                </a:extLst>
              </a:tr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메인프레임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키트의 바닥을 구성하는 틀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154848"/>
                  </a:ext>
                </a:extLst>
              </a:tr>
              <a:tr h="375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2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반려동물 프레임</a:t>
                      </a:r>
                      <a:endParaRPr lang="ko-KR" altLang="en-US" sz="1050" b="0" kern="1200" dirty="0">
                        <a:solidFill>
                          <a:schemeClr val="dk1"/>
                        </a:solidFill>
                        <a:latin typeface="나눔고딕 Light" panose="020D0904000000000000" pitchFamily="50" charset="-127"/>
                        <a:ea typeface="나눔고딕 Light" panose="020D09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초음파 센서를 거치하고 꾸밀 수 있는 프레임</a:t>
                      </a:r>
                      <a:b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</a:b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※ 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반려동물 프레임은 민짜로 제공됩니다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.</a:t>
                      </a:r>
                      <a:endParaRPr lang="ko-KR" altLang="en-US" sz="1050" b="0" kern="1200" dirty="0">
                        <a:solidFill>
                          <a:schemeClr val="dk1"/>
                        </a:solidFill>
                        <a:latin typeface="나눔고딕 Light" panose="020D0904000000000000" pitchFamily="50" charset="-127"/>
                        <a:ea typeface="나눔고딕 Light" panose="020D09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9923361"/>
                  </a:ext>
                </a:extLst>
              </a:tr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3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보조 프레임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메인 프레임에 장착할 부품을 모아둔 틀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294769"/>
                  </a:ext>
                </a:extLst>
              </a:tr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4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이티보드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사물 인터넷 코딩 교육용 보드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143272"/>
                  </a:ext>
                </a:extLst>
              </a:tr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5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USB 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케이블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이티보드와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PC 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연결하여 통신하는 케이블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33192"/>
                  </a:ext>
                </a:extLst>
              </a:tr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6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OLED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디스플레이 모듈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762688"/>
                  </a:ext>
                </a:extLst>
              </a:tr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6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초음파 센서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초음파로 거리를 측정하는 센서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4950"/>
                  </a:ext>
                </a:extLst>
              </a:tr>
              <a:tr h="375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7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초음파 센서 전용 케이블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이티보드와</a:t>
                      </a:r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 초음파 센서를 연결하는 전용 케이블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403711"/>
                  </a:ext>
                </a:extLst>
              </a:tr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8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먹이 공급 모듈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모형 먹이를 보관하고 공급하는 모듈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728181"/>
                  </a:ext>
                </a:extLst>
              </a:tr>
              <a:tr h="375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9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먹이 배출 모듈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차단봉을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 움직여 모형 먹이를 배출하는 모듈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944061"/>
                  </a:ext>
                </a:extLst>
              </a:tr>
              <a:tr h="375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10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모형 먹이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실제 먹이를 대신해 작동해 볼 수 있는 모형 먹이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983493"/>
                  </a:ext>
                </a:extLst>
              </a:tr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11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먹이 받이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배출된 모형 먹이를 담는 용기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12733"/>
                  </a:ext>
                </a:extLst>
              </a:tr>
              <a:tr h="363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15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볼트</a:t>
                      </a: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암</a:t>
                      </a: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)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프레임을 고정시킬 수 있는 부품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779278"/>
                  </a:ext>
                </a:extLst>
              </a:tr>
              <a:tr h="375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16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스마트 </a:t>
                      </a:r>
                      <a:r>
                        <a:rPr lang="ko-KR" altLang="en-US" sz="10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급식기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 코딩 키트 보관 케이스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스마트 </a:t>
                      </a:r>
                      <a:r>
                        <a:rPr lang="ko-KR" altLang="en-US" sz="10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급식기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 코딩 키트의 </a:t>
                      </a:r>
                      <a:r>
                        <a:rPr lang="ko-KR" altLang="en-US" sz="10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구성품을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 정리</a:t>
                      </a: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  <a:cs typeface="+mn-cs"/>
                        </a:rPr>
                        <a:t>보관할 수 있는 상자</a:t>
                      </a:r>
                      <a:endParaRPr lang="ko-KR" altLang="en-US" sz="1050" b="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81741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2032546"/>
            <a:ext cx="5472027" cy="41200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2032546"/>
            <a:ext cx="5472027" cy="41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2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08" y="530142"/>
            <a:ext cx="7058894" cy="607016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29575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프레임 지지대 조립하기</a:t>
            </a:r>
          </a:p>
        </p:txBody>
      </p:sp>
    </p:spTree>
    <p:extLst>
      <p:ext uri="{BB962C8B-B14F-4D97-AF65-F5344CB8AC3E}">
        <p14:creationId xmlns:p14="http://schemas.microsoft.com/office/powerpoint/2010/main" val="36324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08" y="530143"/>
            <a:ext cx="7058894" cy="606434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038057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이티보드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고정하기</a:t>
            </a:r>
          </a:p>
        </p:txBody>
      </p:sp>
    </p:spTree>
    <p:extLst>
      <p:ext uri="{BB962C8B-B14F-4D97-AF65-F5344CB8AC3E}">
        <p14:creationId xmlns:p14="http://schemas.microsoft.com/office/powerpoint/2010/main" val="1635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08" y="541296"/>
            <a:ext cx="7082312" cy="60531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먹이 공급 모듈 조립하기</a:t>
            </a:r>
          </a:p>
        </p:txBody>
      </p:sp>
    </p:spTree>
    <p:extLst>
      <p:ext uri="{BB962C8B-B14F-4D97-AF65-F5344CB8AC3E}">
        <p14:creationId xmlns:p14="http://schemas.microsoft.com/office/powerpoint/2010/main" val="202198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08" y="530143"/>
            <a:ext cx="7082312" cy="6092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17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먹이 공급 모듈 조립하기</a:t>
            </a:r>
          </a:p>
        </p:txBody>
      </p:sp>
    </p:spTree>
    <p:extLst>
      <p:ext uri="{BB962C8B-B14F-4D97-AF65-F5344CB8AC3E}">
        <p14:creationId xmlns:p14="http://schemas.microsoft.com/office/powerpoint/2010/main" val="249548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809" y="541296"/>
            <a:ext cx="7082312" cy="305734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먹이 공급 모듈 조립하기</a:t>
            </a:r>
          </a:p>
        </p:txBody>
      </p:sp>
    </p:spTree>
    <p:extLst>
      <p:ext uri="{BB962C8B-B14F-4D97-AF65-F5344CB8AC3E}">
        <p14:creationId xmlns:p14="http://schemas.microsoft.com/office/powerpoint/2010/main" val="9899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10" y="530142"/>
            <a:ext cx="7082312" cy="61146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먹이 배출 모듈 조립하기</a:t>
            </a:r>
          </a:p>
        </p:txBody>
      </p:sp>
    </p:spTree>
    <p:extLst>
      <p:ext uri="{BB962C8B-B14F-4D97-AF65-F5344CB8AC3E}">
        <p14:creationId xmlns:p14="http://schemas.microsoft.com/office/powerpoint/2010/main" val="39789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D3BAA3-A230-491A-84D9-C9D75E59B1F3}"/>
              </a:ext>
            </a:extLst>
          </p:cNvPr>
          <p:cNvCxnSpPr/>
          <p:nvPr/>
        </p:nvCxnSpPr>
        <p:spPr>
          <a:xfrm>
            <a:off x="786062" y="3433011"/>
            <a:ext cx="80050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681EE-C09F-4271-AAF6-3DE330EDBA55}"/>
              </a:ext>
            </a:extLst>
          </p:cNvPr>
          <p:cNvSpPr txBox="1"/>
          <p:nvPr/>
        </p:nvSpPr>
        <p:spPr>
          <a:xfrm>
            <a:off x="786062" y="3433011"/>
            <a:ext cx="610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E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DUCATIoNAL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Io</a:t>
            </a:r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T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-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BOARD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F7F50B-8FB4-407B-B075-10556517D8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9C00B1-D52E-40FE-BD2D-A049AC24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2849FB-7B9E-44D2-91DC-091DAE2F4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0" y="2588713"/>
            <a:ext cx="3394382" cy="647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BE0A7-1690-48F7-AC13-B8BD28885476}"/>
              </a:ext>
            </a:extLst>
          </p:cNvPr>
          <p:cNvSpPr txBox="1"/>
          <p:nvPr/>
        </p:nvSpPr>
        <p:spPr>
          <a:xfrm>
            <a:off x="4316690" y="2588714"/>
            <a:ext cx="1207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1391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12" y="530143"/>
            <a:ext cx="7009014" cy="62204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먹이 배출 모듈 조립하기</a:t>
            </a:r>
          </a:p>
        </p:txBody>
      </p:sp>
    </p:spTree>
    <p:extLst>
      <p:ext uri="{BB962C8B-B14F-4D97-AF65-F5344CB8AC3E}">
        <p14:creationId xmlns:p14="http://schemas.microsoft.com/office/powerpoint/2010/main" val="208870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813" y="530141"/>
            <a:ext cx="7005596" cy="30277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먹이 배출 모듈 조립하기</a:t>
            </a:r>
          </a:p>
        </p:txBody>
      </p:sp>
    </p:spTree>
    <p:extLst>
      <p:ext uri="{BB962C8B-B14F-4D97-AF65-F5344CB8AC3E}">
        <p14:creationId xmlns:p14="http://schemas.microsoft.com/office/powerpoint/2010/main" val="6317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814" y="530140"/>
            <a:ext cx="7006690" cy="28187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OLED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설치하기</a:t>
            </a:r>
          </a:p>
        </p:txBody>
      </p:sp>
    </p:spTree>
    <p:extLst>
      <p:ext uri="{BB962C8B-B14F-4D97-AF65-F5344CB8AC3E}">
        <p14:creationId xmlns:p14="http://schemas.microsoft.com/office/powerpoint/2010/main" val="22807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15" y="541297"/>
            <a:ext cx="7006690" cy="598387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 조립하기</a:t>
            </a:r>
          </a:p>
        </p:txBody>
      </p:sp>
    </p:spTree>
    <p:extLst>
      <p:ext uri="{BB962C8B-B14F-4D97-AF65-F5344CB8AC3E}">
        <p14:creationId xmlns:p14="http://schemas.microsoft.com/office/powerpoint/2010/main" val="20460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16" y="541296"/>
            <a:ext cx="7055812" cy="59950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 조립하기</a:t>
            </a:r>
          </a:p>
        </p:txBody>
      </p:sp>
    </p:spTree>
    <p:extLst>
      <p:ext uri="{BB962C8B-B14F-4D97-AF65-F5344CB8AC3E}">
        <p14:creationId xmlns:p14="http://schemas.microsoft.com/office/powerpoint/2010/main" val="296002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17" y="541296"/>
            <a:ext cx="7055812" cy="60767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 조립하기</a:t>
            </a:r>
          </a:p>
        </p:txBody>
      </p:sp>
    </p:spTree>
    <p:extLst>
      <p:ext uri="{BB962C8B-B14F-4D97-AF65-F5344CB8AC3E}">
        <p14:creationId xmlns:p14="http://schemas.microsoft.com/office/powerpoint/2010/main" val="221810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17" y="541296"/>
            <a:ext cx="7085459" cy="60767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30823" y="1364635"/>
            <a:ext cx="237056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 조립하기</a:t>
            </a:r>
          </a:p>
        </p:txBody>
      </p:sp>
    </p:spTree>
    <p:extLst>
      <p:ext uri="{BB962C8B-B14F-4D97-AF65-F5344CB8AC3E}">
        <p14:creationId xmlns:p14="http://schemas.microsoft.com/office/powerpoint/2010/main" val="30257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63" y="929950"/>
            <a:ext cx="7545276" cy="551883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27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조립하기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0823" y="1364635"/>
            <a:ext cx="150604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완성 사진</a:t>
            </a:r>
          </a:p>
        </p:txBody>
      </p:sp>
    </p:spTree>
    <p:extLst>
      <p:ext uri="{BB962C8B-B14F-4D97-AF65-F5344CB8AC3E}">
        <p14:creationId xmlns:p14="http://schemas.microsoft.com/office/powerpoint/2010/main" val="38941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D3BAA3-A230-491A-84D9-C9D75E59B1F3}"/>
              </a:ext>
            </a:extLst>
          </p:cNvPr>
          <p:cNvCxnSpPr/>
          <p:nvPr/>
        </p:nvCxnSpPr>
        <p:spPr>
          <a:xfrm>
            <a:off x="786062" y="3433011"/>
            <a:ext cx="80050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28</a:t>
            </a:fld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681EE-C09F-4271-AAF6-3DE330EDBA55}"/>
              </a:ext>
            </a:extLst>
          </p:cNvPr>
          <p:cNvSpPr txBox="1"/>
          <p:nvPr/>
        </p:nvSpPr>
        <p:spPr>
          <a:xfrm>
            <a:off x="786062" y="3433011"/>
            <a:ext cx="610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E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DUCATIoNAL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Io</a:t>
            </a:r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T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-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BOARD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814C18-1911-41EA-A5A1-8B3A62C4E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C0F21-3775-49AA-8803-82B3FC8A195F}"/>
              </a:ext>
            </a:extLst>
          </p:cNvPr>
          <p:cNvSpPr txBox="1"/>
          <p:nvPr/>
        </p:nvSpPr>
        <p:spPr>
          <a:xfrm>
            <a:off x="4316690" y="2588714"/>
            <a:ext cx="400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코딩하기</a:t>
            </a:r>
            <a:endParaRPr kumimoji="0" lang="ko-KR" altLang="en-US" sz="4400" b="1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948A15-B481-455D-BD16-D9A125669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0" y="2588713"/>
            <a:ext cx="3394382" cy="6473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29F14D-927B-4640-A2A2-E4C34015E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70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86044"/>
            <a:ext cx="3530159" cy="66031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9967" y="1404524"/>
            <a:ext cx="11197086" cy="33919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29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553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코딩하기 </a:t>
            </a:r>
            <a:r>
              <a:rPr lang="en-US" altLang="ko-KR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– </a:t>
            </a:r>
            <a:r>
              <a:rPr lang="ko-KR" altLang="en-US" sz="36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마이크로파이썬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8912" y="1539992"/>
            <a:ext cx="109900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● </a:t>
            </a:r>
            <a:r>
              <a:rPr lang="ko-KR" altLang="en-US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마이크로파이썬이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처음이라면 </a:t>
            </a:r>
            <a:r>
              <a:rPr lang="ko-KR" altLang="en-US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마이크로파이썬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설정 매뉴얼을 확인해 주세요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마이크로파이썬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설정 매뉴얼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URL]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5"/>
              </a:rPr>
              <a:t>https://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5"/>
              </a:rPr>
              <a:t>ketri.info/pds/pub/ketri/2025/etboard/manual/ETBoard_MicroPython_Manual.pdf</a:t>
            </a: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● 소스 코드 경로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[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마이크로파이썬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</a:t>
            </a:r>
            <a:r>
              <a:rPr lang="ko-KR" altLang="en-US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급식기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 코드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URL]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/>
              </a:rPr>
              <a:t>https://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/>
              </a:rPr>
              <a:t>m.site.naver.com/1KnGS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● 유튜브 영상 경로 </a:t>
            </a: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[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실행하기 유튜브 영상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URL]</a:t>
            </a:r>
          </a:p>
          <a:p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7"/>
              </a:rPr>
              <a:t>https://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7"/>
              </a:rPr>
              <a:t>youtu.be/kHmZmjBR6hQ?si=wfefGYMrmdVOzkH5</a:t>
            </a: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52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240A5E6-B2AF-4224-A204-998E4875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0" y="530142"/>
            <a:ext cx="101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소개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fld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30823" y="1280247"/>
            <a:ext cx="2083777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A8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ETboard</a:t>
            </a:r>
            <a:r>
              <a:rPr lang="en-US" altLang="ko-KR" sz="1400" dirty="0" smtClean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sz="1400" dirty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1400" dirty="0">
              <a:solidFill>
                <a:srgbClr val="2A8BC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E7773D-0B5E-4C66-A599-0902371AB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sp>
        <p:nvSpPr>
          <p:cNvPr id="11" name="모서리가 둥근 직사각형 51">
            <a:extLst>
              <a:ext uri="{FF2B5EF4-FFF2-40B4-BE49-F238E27FC236}">
                <a16:creationId xmlns:a16="http://schemas.microsoft.com/office/drawing/2014/main" id="{7C22441D-FDAA-4578-8ABD-C7D1946C67A7}"/>
              </a:ext>
            </a:extLst>
          </p:cNvPr>
          <p:cNvSpPr/>
          <p:nvPr/>
        </p:nvSpPr>
        <p:spPr>
          <a:xfrm>
            <a:off x="430824" y="1781697"/>
            <a:ext cx="7058943" cy="4578916"/>
          </a:xfrm>
          <a:prstGeom prst="roundRect">
            <a:avLst>
              <a:gd name="adj" fmla="val 4421"/>
            </a:avLst>
          </a:prstGeom>
          <a:solidFill>
            <a:srgbClr val="6D23F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◉ </a:t>
            </a:r>
            <a:r>
              <a:rPr lang="en-US" altLang="ko-KR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ETboard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2075"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ETboard</a:t>
            </a:r>
            <a:r>
              <a:rPr lang="ko-KR" altLang="en-US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EducatIonal</a:t>
            </a:r>
            <a:r>
              <a:rPr lang="en-US" altLang="ko-KR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IoT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Board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줄인 말로 사물 인터넷을 구현하기 위한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교육용 도구로 센싱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자동제어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로봇 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가전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농업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신재생에너지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미디어 아트 등의 다양한 분야에서 활용 할 수 있습니다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marL="92075"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</a:t>
            </a:r>
            <a:r>
              <a:rPr lang="ko-KR" altLang="en-US" sz="1400" dirty="0" smtClean="0">
                <a:solidFill>
                  <a:srgbClr val="8BBEE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ETboard</a:t>
            </a:r>
            <a:r>
              <a:rPr lang="en-US" altLang="ko-KR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콘텐츠 영역</a:t>
            </a:r>
          </a:p>
          <a:p>
            <a:pPr marL="92075" fontAlgn="base"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모서리가 둥근 직사각형 63">
            <a:extLst>
              <a:ext uri="{FF2B5EF4-FFF2-40B4-BE49-F238E27FC236}">
                <a16:creationId xmlns:a16="http://schemas.microsoft.com/office/drawing/2014/main" id="{491F0E52-E1BF-4CEA-B17C-BA2463DE6B06}"/>
              </a:ext>
            </a:extLst>
          </p:cNvPr>
          <p:cNvSpPr/>
          <p:nvPr/>
        </p:nvSpPr>
        <p:spPr>
          <a:xfrm>
            <a:off x="647700" y="3725959"/>
            <a:ext cx="2076450" cy="2489283"/>
          </a:xfrm>
          <a:prstGeom prst="roundRect">
            <a:avLst>
              <a:gd name="adj" fmla="val 4421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2A8BC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D4DD5B-0174-448F-A1D4-F97B043F62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4" name="모서리가 둥근 직사각형 63">
            <a:extLst>
              <a:ext uri="{FF2B5EF4-FFF2-40B4-BE49-F238E27FC236}">
                <a16:creationId xmlns:a16="http://schemas.microsoft.com/office/drawing/2014/main" id="{DB25F7F6-EDA8-4AE8-9CBB-B93B20F5CB0C}"/>
              </a:ext>
            </a:extLst>
          </p:cNvPr>
          <p:cNvSpPr/>
          <p:nvPr/>
        </p:nvSpPr>
        <p:spPr>
          <a:xfrm>
            <a:off x="2941120" y="3725959"/>
            <a:ext cx="2076450" cy="2489283"/>
          </a:xfrm>
          <a:prstGeom prst="roundRect">
            <a:avLst>
              <a:gd name="adj" fmla="val 4421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2A8BC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모서리가 둥근 직사각형 63">
            <a:extLst>
              <a:ext uri="{FF2B5EF4-FFF2-40B4-BE49-F238E27FC236}">
                <a16:creationId xmlns:a16="http://schemas.microsoft.com/office/drawing/2014/main" id="{73C40B60-9EC3-4819-8063-40F4E5706395}"/>
              </a:ext>
            </a:extLst>
          </p:cNvPr>
          <p:cNvSpPr/>
          <p:nvPr/>
        </p:nvSpPr>
        <p:spPr>
          <a:xfrm>
            <a:off x="5234540" y="3725959"/>
            <a:ext cx="2076450" cy="2489283"/>
          </a:xfrm>
          <a:prstGeom prst="roundRect">
            <a:avLst>
              <a:gd name="adj" fmla="val 4421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2A8BC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DDD68-A315-4CD0-9AD8-29656D368728}"/>
              </a:ext>
            </a:extLst>
          </p:cNvPr>
          <p:cNvSpPr txBox="1"/>
          <p:nvPr/>
        </p:nvSpPr>
        <p:spPr>
          <a:xfrm>
            <a:off x="822813" y="5781520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 파이썬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7E1D58-BEAB-4D8E-B020-574BC77EF976}"/>
              </a:ext>
            </a:extLst>
          </p:cNvPr>
          <p:cNvSpPr txBox="1"/>
          <p:nvPr/>
        </p:nvSpPr>
        <p:spPr>
          <a:xfrm>
            <a:off x="3117285" y="5781520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엔트리 코딩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67C36C-1F49-4243-9564-DAE5891B8FEE}"/>
              </a:ext>
            </a:extLst>
          </p:cNvPr>
          <p:cNvSpPr txBox="1"/>
          <p:nvPr/>
        </p:nvSpPr>
        <p:spPr>
          <a:xfrm>
            <a:off x="5450407" y="5779236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en-US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스케치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0F80950-7BCA-4656-9093-4262DC211D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85"/>
          <a:stretch/>
        </p:blipFill>
        <p:spPr>
          <a:xfrm>
            <a:off x="2941026" y="3949886"/>
            <a:ext cx="2076450" cy="1784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AF5675-0FD4-4EC3-A57C-01859A7121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44"/>
          <a:stretch/>
        </p:blipFill>
        <p:spPr>
          <a:xfrm>
            <a:off x="5234540" y="3949885"/>
            <a:ext cx="2076450" cy="178426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797F7EB-08C4-4425-B321-6B689D9813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93"/>
          <a:stretch/>
        </p:blipFill>
        <p:spPr>
          <a:xfrm>
            <a:off x="647606" y="4005105"/>
            <a:ext cx="2076450" cy="17290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91" y="2644948"/>
            <a:ext cx="3682208" cy="2852414"/>
          </a:xfrm>
          <a:prstGeom prst="rect">
            <a:avLst/>
          </a:prstGeom>
          <a:effectLst>
            <a:outerShdw blurRad="177800" dist="241300" dir="2700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14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D3BAA3-A230-491A-84D9-C9D75E59B1F3}"/>
              </a:ext>
            </a:extLst>
          </p:cNvPr>
          <p:cNvCxnSpPr/>
          <p:nvPr/>
        </p:nvCxnSpPr>
        <p:spPr>
          <a:xfrm>
            <a:off x="786062" y="3433011"/>
            <a:ext cx="80050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fld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681EE-C09F-4271-AAF6-3DE330EDBA55}"/>
              </a:ext>
            </a:extLst>
          </p:cNvPr>
          <p:cNvSpPr txBox="1"/>
          <p:nvPr/>
        </p:nvSpPr>
        <p:spPr>
          <a:xfrm>
            <a:off x="786062" y="3433011"/>
            <a:ext cx="610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E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DUCATIoNAL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Io</a:t>
            </a:r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T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-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BOARD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814C18-1911-41EA-A5A1-8B3A62C4E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C0F21-3775-49AA-8803-82B3FC8A195F}"/>
              </a:ext>
            </a:extLst>
          </p:cNvPr>
          <p:cNvSpPr txBox="1"/>
          <p:nvPr/>
        </p:nvSpPr>
        <p:spPr>
          <a:xfrm>
            <a:off x="4316690" y="2588714"/>
            <a:ext cx="400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사용하기</a:t>
            </a:r>
            <a:endParaRPr kumimoji="0" lang="ko-KR" altLang="en-US" sz="4400" b="1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948A15-B481-455D-BD16-D9A125669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0" y="2588713"/>
            <a:ext cx="3394382" cy="6473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29F14D-927B-4640-A2A2-E4C34015E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3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4" y="2803470"/>
            <a:ext cx="2313963" cy="231396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080681" y="936090"/>
            <a:ext cx="2473200" cy="5493600"/>
            <a:chOff x="1302674" y="238539"/>
            <a:chExt cx="30861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674" y="238539"/>
              <a:ext cx="3086100" cy="685800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321724" y="2210462"/>
              <a:ext cx="3053301" cy="3904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31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4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앱 사용하기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8" y="628651"/>
            <a:ext cx="2590447" cy="610847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076344" y="628651"/>
            <a:ext cx="2590447" cy="6108478"/>
            <a:chOff x="9076344" y="628651"/>
            <a:chExt cx="2590447" cy="6108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4967" y="936090"/>
              <a:ext cx="2473200" cy="5496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6344" y="628651"/>
              <a:ext cx="2590447" cy="6108478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6122142" y="1977657"/>
            <a:ext cx="1100189" cy="484555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5517353" y="1996893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10789444" y="1595708"/>
            <a:ext cx="766334" cy="350567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10276141" y="1547950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0823" y="1729680"/>
            <a:ext cx="4522392" cy="94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 스토어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(AOS)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또는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스토어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(iOS)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및 설치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73" y="2803470"/>
            <a:ext cx="2313963" cy="231396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44067" y="5145483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 스토어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(AOS)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508955" y="5145483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스토어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(iOS)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0823" y="1364635"/>
            <a:ext cx="150604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다운로드</a:t>
            </a:r>
          </a:p>
        </p:txBody>
      </p:sp>
    </p:spTree>
    <p:extLst>
      <p:ext uri="{BB962C8B-B14F-4D97-AF65-F5344CB8AC3E}">
        <p14:creationId xmlns:p14="http://schemas.microsoft.com/office/powerpoint/2010/main" val="37622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24" y="937890"/>
            <a:ext cx="2470500" cy="549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51" y="628651"/>
            <a:ext cx="2590447" cy="610847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0823" y="1729680"/>
            <a:ext cx="2068195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카메라 권한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허용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7810672" y="4903373"/>
            <a:ext cx="1131521" cy="230602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287636" y="4795633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4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앱 사용하기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0823" y="1364635"/>
            <a:ext cx="232900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사용하기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권한 설정</a:t>
            </a:r>
          </a:p>
        </p:txBody>
      </p:sp>
    </p:spTree>
    <p:extLst>
      <p:ext uri="{BB962C8B-B14F-4D97-AF65-F5344CB8AC3E}">
        <p14:creationId xmlns:p14="http://schemas.microsoft.com/office/powerpoint/2010/main" val="268292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94" y="937890"/>
            <a:ext cx="2470500" cy="549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20" y="628651"/>
            <a:ext cx="2590448" cy="610847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33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8619815" y="1566299"/>
            <a:ext cx="1319895" cy="238125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989101" y="146394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8614614" y="1846380"/>
            <a:ext cx="2351042" cy="2451775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989101" y="2849226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8601914" y="4385693"/>
            <a:ext cx="2389936" cy="1227486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8601914" y="5734050"/>
            <a:ext cx="2389936" cy="361950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989101" y="4659965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988282" y="569198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0823" y="1729680"/>
            <a:ext cx="563647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사용하는 모델 정보 </a:t>
            </a: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카메라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분류 결과 </a:t>
            </a: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설정된 신뢰도를 넘는 값만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이티보드로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전송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측정 빈도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측정 빈도에 따라 주기적으로 값 전송과 이미지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4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앱 사용하기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30823" y="1364635"/>
            <a:ext cx="232900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사용하기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83392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328" y="937889"/>
            <a:ext cx="2470500" cy="549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54" y="628650"/>
            <a:ext cx="2590448" cy="61084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65" y="937889"/>
            <a:ext cx="2470500" cy="549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91" y="628650"/>
            <a:ext cx="2590448" cy="61084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30823" y="1729680"/>
            <a:ext cx="1851789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버튼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34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6120488" y="1218834"/>
            <a:ext cx="190501" cy="159544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5590270" y="1075565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9263230" y="1653481"/>
            <a:ext cx="657058" cy="313432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8628480" y="1587156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4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앱 사용하기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0823" y="1364635"/>
            <a:ext cx="232900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사용하기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</a:t>
            </a:r>
          </a:p>
        </p:txBody>
      </p:sp>
    </p:spTree>
    <p:extLst>
      <p:ext uri="{BB962C8B-B14F-4D97-AF65-F5344CB8AC3E}">
        <p14:creationId xmlns:p14="http://schemas.microsoft.com/office/powerpoint/2010/main" val="427340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26" y="937888"/>
            <a:ext cx="2470500" cy="549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52" y="628649"/>
            <a:ext cx="2590448" cy="61084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0823" y="1729680"/>
            <a:ext cx="3300904" cy="1172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 탭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이티보드만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옵션 클릭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검색된 장치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ko-KR" altLang="en-US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이티보드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클릭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35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6981373" y="1523357"/>
            <a:ext cx="801826" cy="315610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6451155" y="1458121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8145019" y="1925484"/>
            <a:ext cx="776119" cy="228599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8983303" y="1816742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6981373" y="2475671"/>
            <a:ext cx="1193176" cy="364048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6451155" y="2434655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4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앱 사용하기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0823" y="1364635"/>
            <a:ext cx="232900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사용하기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</a:t>
            </a:r>
          </a:p>
        </p:txBody>
      </p:sp>
    </p:spTree>
    <p:extLst>
      <p:ext uri="{BB962C8B-B14F-4D97-AF65-F5344CB8AC3E}">
        <p14:creationId xmlns:p14="http://schemas.microsoft.com/office/powerpoint/2010/main" val="319878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3580"/>
          <a:stretch/>
        </p:blipFill>
        <p:spPr>
          <a:xfrm>
            <a:off x="4942660" y="1292721"/>
            <a:ext cx="6763566" cy="5342874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36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6611006" y="2416415"/>
            <a:ext cx="1091717" cy="315610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878362" y="2351179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5021580" y="3855719"/>
            <a:ext cx="2705100" cy="2720009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320940" y="3687901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0823" y="1729680"/>
            <a:ext cx="3765774" cy="417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-US" altLang="ko-KR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Thonny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쉘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블루투스 연결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4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앱 사용하기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0823" y="1364635"/>
            <a:ext cx="232900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사용하기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</a:t>
            </a:r>
          </a:p>
        </p:txBody>
      </p:sp>
    </p:spTree>
    <p:extLst>
      <p:ext uri="{BB962C8B-B14F-4D97-AF65-F5344CB8AC3E}">
        <p14:creationId xmlns:p14="http://schemas.microsoft.com/office/powerpoint/2010/main" val="5861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328" y="937889"/>
            <a:ext cx="2470500" cy="549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54" y="628650"/>
            <a:ext cx="2590448" cy="61084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0823" y="1729680"/>
            <a:ext cx="3352200" cy="1172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 클릭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모델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1(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기린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닭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택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37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4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앱 사용하기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65" y="937889"/>
            <a:ext cx="2470500" cy="549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91" y="628650"/>
            <a:ext cx="2590448" cy="610847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8306479" y="1595493"/>
            <a:ext cx="190501" cy="159544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776261" y="145222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9448800" y="2108200"/>
            <a:ext cx="609600" cy="230188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9002719" y="1675265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9495799" y="2489181"/>
            <a:ext cx="1346826" cy="245379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8919566" y="2388829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0823" y="1364635"/>
            <a:ext cx="232900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사용하기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endParaRPr lang="ko-KR" altLang="en-US" sz="1400" dirty="0">
              <a:solidFill>
                <a:srgbClr val="4B9BD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4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D3BAA3-A230-491A-84D9-C9D75E59B1F3}"/>
              </a:ext>
            </a:extLst>
          </p:cNvPr>
          <p:cNvCxnSpPr/>
          <p:nvPr/>
        </p:nvCxnSpPr>
        <p:spPr>
          <a:xfrm>
            <a:off x="786062" y="3433011"/>
            <a:ext cx="80050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38</a:t>
            </a:fld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681EE-C09F-4271-AAF6-3DE330EDBA55}"/>
              </a:ext>
            </a:extLst>
          </p:cNvPr>
          <p:cNvSpPr txBox="1"/>
          <p:nvPr/>
        </p:nvSpPr>
        <p:spPr>
          <a:xfrm>
            <a:off x="786062" y="3433011"/>
            <a:ext cx="610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E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DUCATIoNAL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Io</a:t>
            </a:r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T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-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BOARD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814C18-1911-41EA-A5A1-8B3A62C4E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C0F21-3775-49AA-8803-82B3FC8A195F}"/>
              </a:ext>
            </a:extLst>
          </p:cNvPr>
          <p:cNvSpPr txBox="1"/>
          <p:nvPr/>
        </p:nvSpPr>
        <p:spPr>
          <a:xfrm>
            <a:off x="4316690" y="2588714"/>
            <a:ext cx="49797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학습하기</a:t>
            </a:r>
            <a:endParaRPr kumimoji="0" lang="ko-KR" altLang="en-US" sz="4400" b="1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948A15-B481-455D-BD16-D9A125669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0" y="2588713"/>
            <a:ext cx="3394382" cy="6473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29F14D-927B-4640-A2A2-E4C34015E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1" t="243" r="367" b="29933"/>
          <a:stretch/>
        </p:blipFill>
        <p:spPr>
          <a:xfrm>
            <a:off x="4612825" y="1176473"/>
            <a:ext cx="7392291" cy="5436176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39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5351662" y="6003842"/>
            <a:ext cx="1531924" cy="585787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817314" y="607369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823" y="1729680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홈페이지 접속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/>
              </a:rPr>
              <a:t>https://teachablemachine.withgoogle.com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0823" y="237601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시작하기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30823" y="1364635"/>
            <a:ext cx="232900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76214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B12D241-7421-40E5-BEE1-860EEB833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30823" y="1280247"/>
            <a:ext cx="1931377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2A8B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ETboard</a:t>
            </a:r>
            <a:r>
              <a:rPr lang="en-US" altLang="ko-KR" sz="1400" dirty="0" smtClean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특장점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AB83A42-796F-4AC4-A01C-EDE60C322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8" y="1951334"/>
            <a:ext cx="11276723" cy="4338595"/>
          </a:xfrm>
          <a:prstGeom prst="roundRect">
            <a:avLst>
              <a:gd name="adj" fmla="val 8594"/>
            </a:avLst>
          </a:prstGeom>
          <a:solidFill>
            <a:srgbClr val="6D23FF"/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42B231-A255-48A1-B3AB-7A20D2BF8ED9}"/>
              </a:ext>
            </a:extLst>
          </p:cNvPr>
          <p:cNvSpPr txBox="1"/>
          <p:nvPr/>
        </p:nvSpPr>
        <p:spPr>
          <a:xfrm>
            <a:off x="2914650" y="530142"/>
            <a:ext cx="101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소개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CB8A7A-412B-4785-AACA-DA964AFD5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ECC779-6D6D-460D-8D76-CF772175D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8780"/>
          <a:stretch/>
        </p:blipFill>
        <p:spPr>
          <a:xfrm>
            <a:off x="4434839" y="1176473"/>
            <a:ext cx="7380522" cy="5432145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40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5085409" y="3410271"/>
            <a:ext cx="1938845" cy="1999929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535723" y="3410271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823" y="1729680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프로젝트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0823" y="1364635"/>
            <a:ext cx="232900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선택</a:t>
            </a:r>
          </a:p>
        </p:txBody>
      </p:sp>
    </p:spTree>
    <p:extLst>
      <p:ext uri="{BB962C8B-B14F-4D97-AF65-F5344CB8AC3E}">
        <p14:creationId xmlns:p14="http://schemas.microsoft.com/office/powerpoint/2010/main" val="28052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78" t="1137" r="536" b="1066"/>
          <a:stretch/>
        </p:blipFill>
        <p:spPr>
          <a:xfrm>
            <a:off x="4434839" y="1176473"/>
            <a:ext cx="7380522" cy="2734916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41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574381" y="1666875"/>
            <a:ext cx="3441859" cy="2059305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054481" y="1666875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823" y="1729680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표준 이미지 모델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0823" y="1364635"/>
            <a:ext cx="232900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선택</a:t>
            </a:r>
          </a:p>
        </p:txBody>
      </p:sp>
    </p:spTree>
    <p:extLst>
      <p:ext uri="{BB962C8B-B14F-4D97-AF65-F5344CB8AC3E}">
        <p14:creationId xmlns:p14="http://schemas.microsoft.com/office/powerpoint/2010/main" val="31472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937"/>
          <a:stretch/>
        </p:blipFill>
        <p:spPr>
          <a:xfrm>
            <a:off x="4434839" y="1147898"/>
            <a:ext cx="7380522" cy="5452927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42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798219" y="2195512"/>
            <a:ext cx="581025" cy="227647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277521" y="208629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823" y="1729680"/>
            <a:ext cx="234230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레이블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이름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학습용 이미지 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업로드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772819" y="2701459"/>
            <a:ext cx="1542256" cy="625941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252121" y="2791388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0822" y="1364635"/>
            <a:ext cx="2885955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세트 생성</a:t>
            </a:r>
          </a:p>
        </p:txBody>
      </p:sp>
    </p:spTree>
    <p:extLst>
      <p:ext uri="{BB962C8B-B14F-4D97-AF65-F5344CB8AC3E}">
        <p14:creationId xmlns:p14="http://schemas.microsoft.com/office/powerpoint/2010/main" val="99627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30823" y="1729680"/>
            <a:ext cx="2847254" cy="1172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레이블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이름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학습용 이미지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업로드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3, 4, 5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번도 동일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하게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1147898"/>
            <a:ext cx="7162214" cy="5566432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43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779590" y="2097252"/>
            <a:ext cx="581025" cy="227647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258892" y="198803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754190" y="2403174"/>
            <a:ext cx="3113460" cy="600376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233492" y="2478418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754190" y="3279986"/>
            <a:ext cx="3113460" cy="876377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233492" y="3498321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754190" y="4432799"/>
            <a:ext cx="3113460" cy="876377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233492" y="465113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754190" y="5594509"/>
            <a:ext cx="3113460" cy="876377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4233492" y="581284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0822" y="1364635"/>
            <a:ext cx="2885955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세트 생성</a:t>
            </a:r>
          </a:p>
        </p:txBody>
      </p:sp>
    </p:spTree>
    <p:extLst>
      <p:ext uri="{BB962C8B-B14F-4D97-AF65-F5344CB8AC3E}">
        <p14:creationId xmlns:p14="http://schemas.microsoft.com/office/powerpoint/2010/main" val="75160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0823" y="1729680"/>
            <a:ext cx="2510624" cy="417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학습시키기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1147898"/>
            <a:ext cx="7162214" cy="5566432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44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8217508" y="3917157"/>
            <a:ext cx="1071748" cy="275360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696810" y="3831795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0823" y="1364635"/>
            <a:ext cx="233731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23613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30823" y="1729680"/>
            <a:ext cx="1861407" cy="417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완료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1" y="1147898"/>
            <a:ext cx="7162214" cy="5566432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45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8217508" y="3917157"/>
            <a:ext cx="1071748" cy="275360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696810" y="3831795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0823" y="1364635"/>
            <a:ext cx="233731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22971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0823" y="1729680"/>
            <a:ext cx="2664512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테스트용 이미지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업로드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1145517"/>
            <a:ext cx="7162213" cy="556643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46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10507442" y="2882651"/>
            <a:ext cx="652683" cy="216150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9990757" y="2594860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9682523" y="3149787"/>
            <a:ext cx="1477602" cy="564389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9143613" y="3208940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76" y="4490285"/>
            <a:ext cx="1319356" cy="1055484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</p:pic>
      <p:sp>
        <p:nvSpPr>
          <p:cNvPr id="5" name="오른쪽 화살표 4"/>
          <p:cNvSpPr/>
          <p:nvPr/>
        </p:nvSpPr>
        <p:spPr>
          <a:xfrm rot="18083359">
            <a:off x="9626225" y="3858954"/>
            <a:ext cx="663327" cy="457911"/>
          </a:xfrm>
          <a:prstGeom prst="rightArrow">
            <a:avLst/>
          </a:prstGeom>
          <a:solidFill>
            <a:srgbClr val="6D23FF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30823" y="1364635"/>
            <a:ext cx="233731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검증</a:t>
            </a:r>
          </a:p>
        </p:txBody>
      </p:sp>
    </p:spTree>
    <p:extLst>
      <p:ext uri="{BB962C8B-B14F-4D97-AF65-F5344CB8AC3E}">
        <p14:creationId xmlns:p14="http://schemas.microsoft.com/office/powerpoint/2010/main" val="35299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823" y="1686270"/>
            <a:ext cx="1861407" cy="417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추론 결과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1145517"/>
            <a:ext cx="7162214" cy="5566432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47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9669242" y="5287104"/>
            <a:ext cx="1496439" cy="1104171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9146207" y="5275539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0823" y="1364635"/>
            <a:ext cx="233731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검증</a:t>
            </a:r>
          </a:p>
        </p:txBody>
      </p:sp>
    </p:spTree>
    <p:extLst>
      <p:ext uri="{BB962C8B-B14F-4D97-AF65-F5344CB8AC3E}">
        <p14:creationId xmlns:p14="http://schemas.microsoft.com/office/powerpoint/2010/main" val="81642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1145517"/>
            <a:ext cx="7162214" cy="5566432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48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0823" y="1729680"/>
            <a:ext cx="2294218" cy="417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내보내기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10028812" y="1827065"/>
            <a:ext cx="1135914" cy="266833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9505776" y="1737440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0822" y="1364635"/>
            <a:ext cx="2628261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내보내기</a:t>
            </a:r>
          </a:p>
        </p:txBody>
      </p:sp>
    </p:spTree>
    <p:extLst>
      <p:ext uri="{BB962C8B-B14F-4D97-AF65-F5344CB8AC3E}">
        <p14:creationId xmlns:p14="http://schemas.microsoft.com/office/powerpoint/2010/main" val="30360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4756069"/>
            <a:ext cx="3095860" cy="1291585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1145518"/>
            <a:ext cx="7162213" cy="340599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49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이미지 학습하기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0823" y="1729680"/>
            <a:ext cx="2728952" cy="1172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en-US" altLang="ko-KR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Tensorflow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Lite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 클릭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 소수점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 typeface="+mj-ea"/>
              <a:buAutoNum type="circleNumDbPlain"/>
            </a:pP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다운로드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7643606" y="1838325"/>
            <a:ext cx="1407796" cy="273844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8124463" y="1306439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7585439" y="2656716"/>
            <a:ext cx="1347478" cy="406338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9051402" y="2636770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503273" y="5200349"/>
            <a:ext cx="1935418" cy="406338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3980238" y="5180477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4499901" y="2672618"/>
            <a:ext cx="1149698" cy="309866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3980238" y="259211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30822" y="1364635"/>
            <a:ext cx="2628261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1400" dirty="0" err="1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티처블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머신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내보내기</a:t>
            </a:r>
          </a:p>
        </p:txBody>
      </p:sp>
    </p:spTree>
    <p:extLst>
      <p:ext uri="{BB962C8B-B14F-4D97-AF65-F5344CB8AC3E}">
        <p14:creationId xmlns:p14="http://schemas.microsoft.com/office/powerpoint/2010/main" val="35896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F3117-0EBC-41D4-9ACF-F829B4F52EEB}"/>
              </a:ext>
            </a:extLst>
          </p:cNvPr>
          <p:cNvSpPr txBox="1"/>
          <p:nvPr/>
        </p:nvSpPr>
        <p:spPr>
          <a:xfrm>
            <a:off x="4316690" y="2588714"/>
            <a:ext cx="2369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키트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D3BAA3-A230-491A-84D9-C9D75E59B1F3}"/>
              </a:ext>
            </a:extLst>
          </p:cNvPr>
          <p:cNvCxnSpPr/>
          <p:nvPr/>
        </p:nvCxnSpPr>
        <p:spPr>
          <a:xfrm>
            <a:off x="786062" y="3433011"/>
            <a:ext cx="80050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fld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681EE-C09F-4271-AAF6-3DE330EDBA55}"/>
              </a:ext>
            </a:extLst>
          </p:cNvPr>
          <p:cNvSpPr txBox="1"/>
          <p:nvPr/>
        </p:nvSpPr>
        <p:spPr>
          <a:xfrm>
            <a:off x="786062" y="3433011"/>
            <a:ext cx="610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E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DUCATIoNAL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Io</a:t>
            </a:r>
            <a:r>
              <a:rPr lang="en-US" altLang="ko-KR" sz="32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T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-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3200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BOARD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673DF-493C-4FD6-A293-5DC39903A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2EE583-FC30-4F97-83CE-21FD3B814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0" y="2588713"/>
            <a:ext cx="3394382" cy="647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5362B5-1AD6-41DF-9BE1-BBE3B9E67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274" y="937888"/>
            <a:ext cx="2470500" cy="549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00" y="628649"/>
            <a:ext cx="2590448" cy="61084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65" y="937889"/>
            <a:ext cx="2470500" cy="549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91" y="628650"/>
            <a:ext cx="2590448" cy="610847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50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0823" y="1729680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선택 아이콘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클릭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8294846" y="1577816"/>
            <a:ext cx="207746" cy="200025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7764628" y="144870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10013408" y="2169397"/>
            <a:ext cx="702217" cy="228599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9483190" y="2060655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0823" y="209389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탭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9288528" y="2726253"/>
            <a:ext cx="2160522" cy="297425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8674113" y="2651924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0823" y="245811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선택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클릭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4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앱 사용하기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0823" y="1364635"/>
            <a:ext cx="235394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사용하기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추가</a:t>
            </a:r>
          </a:p>
        </p:txBody>
      </p:sp>
    </p:spTree>
    <p:extLst>
      <p:ext uri="{BB962C8B-B14F-4D97-AF65-F5344CB8AC3E}">
        <p14:creationId xmlns:p14="http://schemas.microsoft.com/office/powerpoint/2010/main" val="37725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553" y="936088"/>
            <a:ext cx="2470500" cy="549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00" y="628649"/>
            <a:ext cx="2590448" cy="610847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021944" y="628649"/>
            <a:ext cx="2590448" cy="6108479"/>
            <a:chOff x="4520522" y="869033"/>
            <a:chExt cx="2590448" cy="610847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686" y="1181837"/>
              <a:ext cx="2472120" cy="54936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522" y="869033"/>
              <a:ext cx="2590448" cy="6108479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D546CC2E-F9A6-4646-B08F-C6B0AA81B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51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C4A2AF-A42C-425C-8A9A-3512FE76D85E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DB45D96-FC9F-4250-AC18-B3BCBC759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ACE891-5F6F-4643-9AE8-6196A36AD0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0823" y="172968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파일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클릭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6212762" y="3200876"/>
            <a:ext cx="2260678" cy="388144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5510036" y="3171907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1A59BC-4D26-B35E-500A-22A950483287}"/>
              </a:ext>
            </a:extLst>
          </p:cNvPr>
          <p:cNvSpPr/>
          <p:nvPr/>
        </p:nvSpPr>
        <p:spPr>
          <a:xfrm>
            <a:off x="9375583" y="3371209"/>
            <a:ext cx="1202756" cy="337191"/>
          </a:xfrm>
          <a:prstGeom prst="rect">
            <a:avLst/>
          </a:prstGeom>
          <a:solidFill>
            <a:srgbClr val="EDE9FD">
              <a:alpha val="2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400611F-6783-5836-3B9B-77669282A834}"/>
              </a:ext>
            </a:extLst>
          </p:cNvPr>
          <p:cNvSpPr/>
          <p:nvPr/>
        </p:nvSpPr>
        <p:spPr>
          <a:xfrm>
            <a:off x="8616765" y="3306282"/>
            <a:ext cx="446081" cy="446081"/>
          </a:xfrm>
          <a:prstGeom prst="ellipse">
            <a:avLst/>
          </a:prstGeom>
          <a:solidFill>
            <a:srgbClr val="EDE9FD">
              <a:alpha val="69804"/>
            </a:srgbClr>
          </a:solidFill>
          <a:ln w="28575">
            <a:solidFill>
              <a:srgbClr val="7E5E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2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rgbClr val="6742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0823" y="209389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추가된 모델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A75A3-09B9-4610-8C92-BCC08CB2134F}"/>
              </a:ext>
            </a:extLst>
          </p:cNvPr>
          <p:cNvSpPr txBox="1"/>
          <p:nvPr/>
        </p:nvSpPr>
        <p:spPr>
          <a:xfrm>
            <a:off x="2914650" y="530142"/>
            <a:ext cx="24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앱 사용하기</a:t>
            </a:r>
            <a:endParaRPr lang="en-US" altLang="ko-KR" sz="36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30823" y="1364635"/>
            <a:ext cx="2353942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사용하기 </a:t>
            </a:r>
            <a:r>
              <a:rPr lang="en-US" altLang="ko-KR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dirty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추가</a:t>
            </a:r>
          </a:p>
        </p:txBody>
      </p:sp>
    </p:spTree>
    <p:extLst>
      <p:ext uri="{BB962C8B-B14F-4D97-AF65-F5344CB8AC3E}">
        <p14:creationId xmlns:p14="http://schemas.microsoft.com/office/powerpoint/2010/main" val="35913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8D304A-6D8C-4E43-B9CF-C5295010E545}"/>
              </a:ext>
            </a:extLst>
          </p:cNvPr>
          <p:cNvSpPr/>
          <p:nvPr/>
        </p:nvSpPr>
        <p:spPr>
          <a:xfrm>
            <a:off x="3867262" y="2967335"/>
            <a:ext cx="4457476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hangingPunct="1">
              <a:spcBef>
                <a:spcPct val="0"/>
              </a:spcBef>
              <a:buNone/>
            </a:pPr>
            <a:r>
              <a:rPr lang="ko-KR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536AF-FB06-4DF5-8143-5B763709E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41" y="0"/>
            <a:ext cx="3530159" cy="660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ACA8EB-5AB2-46F8-AEE5-C4C1CC93F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C4FC19E-871F-45AE-BDBF-51930332F821}"/>
              </a:ext>
            </a:extLst>
          </p:cNvPr>
          <p:cNvSpPr/>
          <p:nvPr/>
        </p:nvSpPr>
        <p:spPr>
          <a:xfrm>
            <a:off x="4642800" y="4095701"/>
            <a:ext cx="290640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hangingPunct="1">
              <a:spcBef>
                <a:spcPct val="0"/>
              </a:spcBef>
              <a:buNone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홈페이지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https:et.ketri.re.kr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A4B9B92-3E1E-4C25-8981-B3651C5C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E1C3AE-325B-4517-A810-B3D379DC34B9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44A702-9AEA-4D06-A55F-BCD383BABE73}"/>
              </a:ext>
            </a:extLst>
          </p:cNvPr>
          <p:cNvSpPr txBox="1"/>
          <p:nvPr/>
        </p:nvSpPr>
        <p:spPr>
          <a:xfrm>
            <a:off x="2914650" y="538455"/>
            <a:ext cx="5532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스마트 </a:t>
            </a:r>
            <a:r>
              <a:rPr lang="ko-KR" altLang="en-US" sz="40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급식기</a:t>
            </a:r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코딩 키트</a:t>
            </a:r>
            <a:endParaRPr lang="en-US" altLang="ko-KR" sz="4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984012-9265-4FF4-8E53-669D2C2BB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6576D8AC-3D28-4667-91C9-30973EA06365}"/>
              </a:ext>
            </a:extLst>
          </p:cNvPr>
          <p:cNvSpPr/>
          <p:nvPr/>
        </p:nvSpPr>
        <p:spPr>
          <a:xfrm>
            <a:off x="430824" y="1280247"/>
            <a:ext cx="187422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키트 소개</a:t>
            </a:r>
            <a:endParaRPr lang="ko-KR" altLang="en-US" sz="1400" dirty="0">
              <a:solidFill>
                <a:srgbClr val="4B9BD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80C7A2-66E1-490F-941E-9834B5090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7" name="모서리가 둥근 직사각형 18">
            <a:extLst>
              <a:ext uri="{FF2B5EF4-FFF2-40B4-BE49-F238E27FC236}">
                <a16:creationId xmlns:a16="http://schemas.microsoft.com/office/drawing/2014/main" id="{D28F9EA4-D9E3-448D-95DA-8932053FB198}"/>
              </a:ext>
            </a:extLst>
          </p:cNvPr>
          <p:cNvSpPr/>
          <p:nvPr/>
        </p:nvSpPr>
        <p:spPr>
          <a:xfrm>
            <a:off x="4895850" y="3775156"/>
            <a:ext cx="6800849" cy="2816144"/>
          </a:xfrm>
          <a:prstGeom prst="roundRect">
            <a:avLst>
              <a:gd name="adj" fmla="val 4421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6D2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제품소개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2075" fontAlgn="base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사용자가 제어하거나 반려동물이 다가오면 자동으로 사료를 급식하는 스마트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급식기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코딩 키트입니다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92075"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키트 활용</a:t>
            </a:r>
            <a:endParaRPr lang="en-US" altLang="ko-KR" sz="1400" dirty="0" smtClean="0">
              <a:solidFill>
                <a:srgbClr val="2A8BC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2075" fontAlgn="base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센싱을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통한 자동 먹이 공급 시스템 구현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2075" fontAlgn="base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AI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이용한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먹이 공급 시스템 구현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2075"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2A8B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학습내용</a:t>
            </a:r>
            <a:endParaRPr lang="en-US" altLang="ko-KR" sz="1400" dirty="0" smtClean="0">
              <a:solidFill>
                <a:srgbClr val="2A8BC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2075" fontAlgn="base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타이머의 사용 방법을 이해하고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센싱을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통한 자동 먹이 공급 시스템 구현하기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2075" fontAlgn="base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AI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분류의 원리와 사용 방법을 익히고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통한 자동 먹이 공급 시스템을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제작하기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2075" fontAlgn="base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4F9C0-A490-468B-86DE-A7A35E172F23}"/>
              </a:ext>
            </a:extLst>
          </p:cNvPr>
          <p:cNvSpPr txBox="1"/>
          <p:nvPr/>
        </p:nvSpPr>
        <p:spPr>
          <a:xfrm>
            <a:off x="4905375" y="1355110"/>
            <a:ext cx="3412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80975" indent="-180975" fontAlgn="base">
              <a:lnSpc>
                <a:spcPct val="150000"/>
              </a:lnSpc>
              <a:buFont typeface="Wingdings" panose="05000000000000000000" pitchFamily="2" charset="2"/>
              <a:buChar char="ü"/>
              <a:defRPr sz="1200">
                <a:latin typeface="+mn-ea"/>
              </a:defRPr>
            </a:lvl1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실생활 활용 </a:t>
            </a:r>
            <a:r>
              <a:rPr lang="en-US" altLang="ko-KR" sz="1400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축사</a:t>
            </a:r>
            <a:endParaRPr lang="en-US" altLang="ko-KR" sz="1400" dirty="0">
              <a:solidFill>
                <a:srgbClr val="6D23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73A67-5F61-4EEA-8EC8-3C5FD46AEC3F}"/>
              </a:ext>
            </a:extLst>
          </p:cNvPr>
          <p:cNvSpPr txBox="1"/>
          <p:nvPr/>
        </p:nvSpPr>
        <p:spPr>
          <a:xfrm>
            <a:off x="8447174" y="1360706"/>
            <a:ext cx="272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80975" indent="-180975" fontAlgn="base">
              <a:lnSpc>
                <a:spcPct val="150000"/>
              </a:lnSpc>
              <a:buFont typeface="Wingdings" panose="05000000000000000000" pitchFamily="2" charset="2"/>
              <a:buChar char="ü"/>
              <a:defRPr sz="1200">
                <a:latin typeface="+mn-ea"/>
              </a:defRPr>
            </a:lvl1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실생활 활용 </a:t>
            </a:r>
            <a:r>
              <a:rPr lang="en-US" altLang="ko-KR" sz="1400" dirty="0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반려동물 </a:t>
            </a:r>
            <a:r>
              <a:rPr lang="ko-KR" altLang="en-US" sz="1400" dirty="0" err="1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급식기</a:t>
            </a:r>
            <a:r>
              <a:rPr lang="ko-KR" altLang="en-US" sz="1400" dirty="0" smtClean="0">
                <a:solidFill>
                  <a:srgbClr val="6D2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dirty="0">
              <a:solidFill>
                <a:srgbClr val="6D23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895850" y="1708024"/>
            <a:ext cx="3219449" cy="1975981"/>
          </a:xfrm>
          <a:prstGeom prst="roundRect">
            <a:avLst>
              <a:gd name="adj" fmla="val 831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7EE449-0DDF-42E9-B1B6-BE7E11536FA1}"/>
              </a:ext>
            </a:extLst>
          </p:cNvPr>
          <p:cNvSpPr txBox="1"/>
          <p:nvPr/>
        </p:nvSpPr>
        <p:spPr>
          <a:xfrm>
            <a:off x="708004" y="5437209"/>
            <a:ext cx="347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80975" indent="-180975" fontAlgn="base">
              <a:lnSpc>
                <a:spcPct val="150000"/>
              </a:lnSpc>
              <a:buFont typeface="Wingdings" panose="05000000000000000000" pitchFamily="2" charset="2"/>
              <a:buChar char="ü"/>
              <a:defRPr sz="1200">
                <a:latin typeface="+mn-ea"/>
              </a:defRPr>
            </a:lvl1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</a:t>
            </a:r>
            <a:r>
              <a:rPr lang="ko-KR" altLang="en-US" sz="16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급식기</a:t>
            </a: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 키트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6" y="2651488"/>
            <a:ext cx="3103382" cy="2651174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8447174" y="1708024"/>
            <a:ext cx="3219449" cy="1975981"/>
          </a:xfrm>
          <a:prstGeom prst="roundRect">
            <a:avLst>
              <a:gd name="adj" fmla="val 8312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6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A4B9B92-3E1E-4C25-8981-B3651C5C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E1C3AE-325B-4517-A810-B3D379DC34B9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44A702-9AEA-4D06-A55F-BCD383BABE73}"/>
              </a:ext>
            </a:extLst>
          </p:cNvPr>
          <p:cNvSpPr txBox="1"/>
          <p:nvPr/>
        </p:nvSpPr>
        <p:spPr>
          <a:xfrm>
            <a:off x="2914650" y="530142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스마트 </a:t>
            </a:r>
            <a:r>
              <a:rPr lang="ko-KR" altLang="en-US" sz="40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급식기</a:t>
            </a:r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코딩 키트 </a:t>
            </a:r>
            <a:r>
              <a:rPr lang="en-US" altLang="ko-KR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AI</a:t>
            </a:r>
            <a:endParaRPr lang="en-US" altLang="ko-KR" sz="4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984012-9265-4FF4-8E53-669D2C2BB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6576D8AC-3D28-4667-91C9-30973EA06365}"/>
              </a:ext>
            </a:extLst>
          </p:cNvPr>
          <p:cNvSpPr/>
          <p:nvPr/>
        </p:nvSpPr>
        <p:spPr>
          <a:xfrm>
            <a:off x="430824" y="1280247"/>
            <a:ext cx="187422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키트 소개</a:t>
            </a:r>
            <a:endParaRPr lang="ko-KR" altLang="en-US" sz="1400" dirty="0">
              <a:solidFill>
                <a:srgbClr val="4B9BD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80C7A2-66E1-490F-941E-9834B5090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44063" y="5598035"/>
            <a:ext cx="830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동물 구분 없는 스마트 </a:t>
            </a:r>
            <a:r>
              <a:rPr lang="ko-KR" altLang="en-US" sz="28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급식기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어떤 점이 문제일까요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?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525" r="9141" b="22551"/>
          <a:stretch/>
        </p:blipFill>
        <p:spPr>
          <a:xfrm>
            <a:off x="1139588" y="1699826"/>
            <a:ext cx="9912824" cy="35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A4B9B92-3E1E-4C25-8981-B3651C5C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E1C3AE-325B-4517-A810-B3D379DC34B9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D984012-9265-4FF4-8E53-669D2C2BB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6576D8AC-3D28-4667-91C9-30973EA06365}"/>
              </a:ext>
            </a:extLst>
          </p:cNvPr>
          <p:cNvSpPr/>
          <p:nvPr/>
        </p:nvSpPr>
        <p:spPr>
          <a:xfrm>
            <a:off x="430824" y="1280247"/>
            <a:ext cx="187422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키트 소개</a:t>
            </a:r>
            <a:endParaRPr lang="ko-KR" altLang="en-US" sz="1400" dirty="0">
              <a:solidFill>
                <a:srgbClr val="4B9BD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80C7A2-66E1-490F-941E-9834B5090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75132" y="5721591"/>
            <a:ext cx="660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AI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적용으로 완전히 달라진 스마트 </a:t>
            </a:r>
            <a:r>
              <a:rPr lang="ko-KR" altLang="en-US" sz="28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급식기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!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05050" y="1280247"/>
            <a:ext cx="8322377" cy="2462576"/>
            <a:chOff x="2106033" y="1280247"/>
            <a:chExt cx="8322377" cy="246257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818" y="1280247"/>
              <a:ext cx="2517592" cy="245747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811" y="1308797"/>
              <a:ext cx="2054409" cy="243402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033" y="1327444"/>
              <a:ext cx="2006699" cy="2377503"/>
            </a:xfrm>
            <a:prstGeom prst="rect">
              <a:avLst/>
            </a:prstGeom>
          </p:spPr>
        </p:pic>
      </p:grpSp>
      <p:sp>
        <p:nvSpPr>
          <p:cNvPr id="5" name="오른쪽 화살표 4"/>
          <p:cNvSpPr/>
          <p:nvPr/>
        </p:nvSpPr>
        <p:spPr>
          <a:xfrm rot="5400000">
            <a:off x="5620133" y="3931704"/>
            <a:ext cx="1511484" cy="163819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6C59E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44A702-9AEA-4D06-A55F-BCD383BABE73}"/>
              </a:ext>
            </a:extLst>
          </p:cNvPr>
          <p:cNvSpPr txBox="1"/>
          <p:nvPr/>
        </p:nvSpPr>
        <p:spPr>
          <a:xfrm>
            <a:off x="2914650" y="530142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스마트 </a:t>
            </a:r>
            <a:r>
              <a:rPr lang="ko-KR" altLang="en-US" sz="40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급식기</a:t>
            </a:r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코딩 키트 </a:t>
            </a:r>
            <a:r>
              <a:rPr lang="en-US" altLang="ko-KR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AI</a:t>
            </a:r>
            <a:endParaRPr lang="en-US" altLang="ko-KR" sz="4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A4B9B92-3E1E-4C25-8981-B3651C5C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97683"/>
            <a:ext cx="3530159" cy="6603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6C22-7090-4942-B802-A0D312E7E5BA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E1C3AE-325B-4517-A810-B3D379DC34B9}"/>
              </a:ext>
            </a:extLst>
          </p:cNvPr>
          <p:cNvCxnSpPr/>
          <p:nvPr/>
        </p:nvCxnSpPr>
        <p:spPr>
          <a:xfrm>
            <a:off x="430824" y="413894"/>
            <a:ext cx="11166229" cy="0"/>
          </a:xfrm>
          <a:prstGeom prst="line">
            <a:avLst/>
          </a:prstGeom>
          <a:ln w="38100">
            <a:solidFill>
              <a:srgbClr val="6D2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44A702-9AEA-4D06-A55F-BCD383BABE73}"/>
              </a:ext>
            </a:extLst>
          </p:cNvPr>
          <p:cNvSpPr txBox="1"/>
          <p:nvPr/>
        </p:nvSpPr>
        <p:spPr>
          <a:xfrm>
            <a:off x="2914649" y="530142"/>
            <a:ext cx="591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스마트 </a:t>
            </a:r>
            <a:r>
              <a:rPr lang="ko-KR" altLang="en-US" sz="40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급식기</a:t>
            </a:r>
            <a:r>
              <a:rPr lang="ko-KR" altLang="en-US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 코딩 키트 </a:t>
            </a:r>
            <a:r>
              <a:rPr lang="en-US" altLang="ko-KR" sz="4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AI</a:t>
            </a:r>
            <a:endParaRPr lang="en-US" altLang="ko-KR" sz="4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984012-9265-4FF4-8E53-669D2C2BB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541296"/>
            <a:ext cx="2476416" cy="472247"/>
          </a:xfrm>
          <a:prstGeom prst="rect">
            <a:avLst/>
          </a:prstGeom>
        </p:spPr>
      </p:pic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6576D8AC-3D28-4667-91C9-30973EA06365}"/>
              </a:ext>
            </a:extLst>
          </p:cNvPr>
          <p:cNvSpPr/>
          <p:nvPr/>
        </p:nvSpPr>
        <p:spPr>
          <a:xfrm>
            <a:off x="430824" y="1280247"/>
            <a:ext cx="1874226" cy="3168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4B9B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분류</a:t>
            </a:r>
            <a:endParaRPr lang="ko-KR" altLang="en-US" sz="1400" dirty="0">
              <a:solidFill>
                <a:srgbClr val="4B9BD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80C7A2-66E1-490F-941E-9834B5090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440" y="0"/>
            <a:ext cx="1921560" cy="3881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68296" y="1604600"/>
            <a:ext cx="8055410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이미지 분류를 통해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AI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스마트 </a:t>
            </a:r>
            <a:r>
              <a:rPr lang="ko-KR" altLang="en-US" sz="28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급식기로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 업그레이드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Medium" panose="02000603000000020004" pitchFamily="2" charset="-127"/>
              </a:rPr>
              <a:t>!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17443" r="9164" b="18671"/>
          <a:stretch/>
        </p:blipFill>
        <p:spPr>
          <a:xfrm>
            <a:off x="1174276" y="2428733"/>
            <a:ext cx="9843448" cy="39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50000"/>
          </a:schemeClr>
        </a:solidFill>
        <a:ln>
          <a:solidFill>
            <a:schemeClr val="bg1">
              <a:lumMod val="85000"/>
            </a:schemeClr>
          </a:solidFill>
        </a:ln>
      </a:spPr>
      <a:bodyPr wrap="none" rtlCol="0" anchor="ctr"/>
      <a:lstStyle>
        <a:defPPr algn="ctr">
          <a:defRPr sz="2400" dirty="0" smtClean="0">
            <a:solidFill>
              <a:schemeClr val="bg1"/>
            </a:solidFill>
            <a:latin typeface="나눔스퀘어_ac ExtraBold" panose="020B0600000101010101" pitchFamily="50" charset="-127"/>
            <a:ea typeface="나눔스퀘어_ac ExtraBold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6172</TotalTime>
  <Words>1012</Words>
  <Application>Microsoft Office PowerPoint</Application>
  <PresentationFormat>와이드스크린</PresentationFormat>
  <Paragraphs>333</Paragraphs>
  <Slides>52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2" baseType="lpstr">
      <vt:lpstr>Open Sans</vt:lpstr>
      <vt:lpstr>굴림</vt:lpstr>
      <vt:lpstr>나눔고딕 ExtraBold</vt:lpstr>
      <vt:lpstr>맑은 고딕</vt:lpstr>
      <vt:lpstr>나눔스퀘어라운드 ExtraBold</vt:lpstr>
      <vt:lpstr>Wingdings</vt:lpstr>
      <vt:lpstr>Arial</vt:lpstr>
      <vt:lpstr>Pretendard Medium</vt:lpstr>
      <vt:lpstr>나눔고딕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PEJ</cp:lastModifiedBy>
  <cp:revision>805</cp:revision>
  <cp:lastPrinted>2022-12-20T01:49:27Z</cp:lastPrinted>
  <dcterms:created xsi:type="dcterms:W3CDTF">2019-12-12T05:53:31Z</dcterms:created>
  <dcterms:modified xsi:type="dcterms:W3CDTF">2025-06-16T00:18:32Z</dcterms:modified>
</cp:coreProperties>
</file>